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7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62" r:id="rId5"/>
    <p:sldId id="325" r:id="rId6"/>
    <p:sldId id="337" r:id="rId7"/>
    <p:sldId id="327" r:id="rId8"/>
    <p:sldId id="328" r:id="rId9"/>
    <p:sldId id="329" r:id="rId10"/>
    <p:sldId id="336" r:id="rId11"/>
    <p:sldId id="341" r:id="rId12"/>
    <p:sldId id="334" r:id="rId13"/>
    <p:sldId id="335" r:id="rId14"/>
    <p:sldId id="342" r:id="rId15"/>
    <p:sldId id="330" r:id="rId16"/>
    <p:sldId id="331" r:id="rId17"/>
    <p:sldId id="332" r:id="rId18"/>
    <p:sldId id="333" r:id="rId19"/>
    <p:sldId id="338" r:id="rId20"/>
    <p:sldId id="339" r:id="rId21"/>
    <p:sldId id="340" r:id="rId22"/>
    <p:sldId id="276" r:id="rId23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6FF"/>
    <a:srgbClr val="FFCC66"/>
    <a:srgbClr val="00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37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D881B-58AD-41E2-99C8-23D78EAFB7CF}" type="datetimeFigureOut">
              <a:rPr lang="en-GB" smtClean="0"/>
              <a:t>01/04/2017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4D238-4791-4701-A80F-6B65C5BB28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683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4" y="1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E4423-79C2-4AF1-87B2-67B19D86DB9B}" type="datetimeFigureOut">
              <a:rPr lang="en-GB" smtClean="0"/>
              <a:t>01/04/2017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64464-B210-4660-B277-433D0CD319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0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64464-B210-4660-B277-433D0CD3196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1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42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984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4058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85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401967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043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04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95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22907" y="983211"/>
            <a:ext cx="10964333" cy="377825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2870" y="1511464"/>
            <a:ext cx="10973764" cy="46401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60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22907" y="983211"/>
            <a:ext cx="10964333" cy="377825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2870" y="1511464"/>
            <a:ext cx="10973764" cy="46401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1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8090-7592-4CE4-990F-DC47318E608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535538" y="6489233"/>
            <a:ext cx="4478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6378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2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3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3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05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3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7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88825" cy="6866467"/>
          </a:xfrm>
        </p:grpSpPr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Slide Number Placeholder 4"/>
          <p:cNvSpPr txBox="1">
            <a:spLocks/>
          </p:cNvSpPr>
          <p:nvPr userDrawn="1"/>
        </p:nvSpPr>
        <p:spPr>
          <a:xfrm>
            <a:off x="-98946" y="6406489"/>
            <a:ext cx="5468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066355A-084C-D24E-9AD2-7E4FC41EA627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2526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p:hf sldNum="0" hdr="0" ftr="0" dt="0"/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951723" y="2519680"/>
            <a:ext cx="8902305" cy="1094993"/>
          </a:xfrm>
        </p:spPr>
        <p:txBody>
          <a:bodyPr>
            <a:normAutofit fontScale="90000"/>
          </a:bodyPr>
          <a:lstStyle/>
          <a:p>
            <a:pPr algn="l"/>
            <a:br>
              <a:rPr lang="en-US" sz="4800" dirty="0">
                <a:solidFill>
                  <a:srgbClr val="FFC000"/>
                </a:solidFill>
                <a:latin typeface="Century Gothic" panose="020B0502020202020204" pitchFamily="34" charset="0"/>
              </a:rPr>
            </a:br>
            <a:br>
              <a:rPr lang="en-US" sz="4800" dirty="0">
                <a:solidFill>
                  <a:srgbClr val="FFC000"/>
                </a:solidFill>
                <a:latin typeface="Century Gothic" panose="020B0502020202020204" pitchFamily="34" charset="0"/>
              </a:rPr>
            </a:br>
            <a:br>
              <a:rPr lang="en-US" sz="4800" dirty="0">
                <a:solidFill>
                  <a:srgbClr val="FFC000"/>
                </a:solidFill>
                <a:latin typeface="Century Gothic" panose="020B0502020202020204" pitchFamily="34" charset="0"/>
              </a:rPr>
            </a:br>
            <a:r>
              <a:rPr lang="en-US" sz="6000" dirty="0">
                <a:solidFill>
                  <a:srgbClr val="FFC000"/>
                </a:solidFill>
                <a:latin typeface="Century Gothic" panose="020B0502020202020204" pitchFamily="34" charset="0"/>
              </a:rPr>
              <a:t>Predicting Profit Warnings</a:t>
            </a:r>
            <a:br>
              <a:rPr lang="en-US" sz="6000" dirty="0">
                <a:solidFill>
                  <a:srgbClr val="FFC000"/>
                </a:solidFill>
                <a:latin typeface="Century Gothic" panose="020B0502020202020204" pitchFamily="34" charset="0"/>
              </a:rPr>
            </a:br>
            <a:br>
              <a:rPr lang="en-GB" sz="6000" dirty="0"/>
            </a:br>
            <a:endParaRPr lang="en-GB" sz="60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844845" y="1939860"/>
            <a:ext cx="8217876" cy="249945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chemeClr val="bg1">
                    <a:lumMod val="75000"/>
                  </a:schemeClr>
                </a:solidFill>
              </a:rPr>
              <a:t>NLP applied to conference call transcripts analysis </a:t>
            </a:r>
            <a:r>
              <a:rPr lang="en-GB" sz="2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GB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620" t="38344" r="45913" b="18322"/>
          <a:stretch/>
        </p:blipFill>
        <p:spPr>
          <a:xfrm>
            <a:off x="2150384" y="3455377"/>
            <a:ext cx="505557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5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row: Left-Right-Up 17"/>
          <p:cNvSpPr/>
          <p:nvPr/>
        </p:nvSpPr>
        <p:spPr>
          <a:xfrm>
            <a:off x="4005664" y="2146326"/>
            <a:ext cx="1391920" cy="800073"/>
          </a:xfrm>
          <a:prstGeom prst="leftRight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8750" t="34189" r="67981" b="35128"/>
          <a:stretch/>
        </p:blipFill>
        <p:spPr>
          <a:xfrm>
            <a:off x="6200543" y="3074911"/>
            <a:ext cx="1454896" cy="1892348"/>
          </a:xfrm>
          <a:prstGeom prst="rect">
            <a:avLst/>
          </a:prstGeom>
        </p:spPr>
      </p:pic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EDA  - Feature Engineering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61709" y="922369"/>
            <a:ext cx="7067232" cy="796901"/>
            <a:chOff x="1396495" y="5564672"/>
            <a:chExt cx="7067232" cy="7969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5480" y="5568032"/>
              <a:ext cx="2665679" cy="79354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0728" t="31314" r="12212" b="29117"/>
            <a:stretch/>
          </p:blipFill>
          <p:spPr>
            <a:xfrm>
              <a:off x="1396495" y="5599978"/>
              <a:ext cx="2230421" cy="64423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3981" y="5564672"/>
              <a:ext cx="1169746" cy="714845"/>
            </a:xfrm>
            <a:prstGeom prst="rect">
              <a:avLst/>
            </a:prstGeom>
          </p:spPr>
        </p:pic>
        <p:sp>
          <p:nvSpPr>
            <p:cNvPr id="8" name="Plus Sign 7"/>
            <p:cNvSpPr/>
            <p:nvPr/>
          </p:nvSpPr>
          <p:spPr>
            <a:xfrm>
              <a:off x="3727048" y="5694742"/>
              <a:ext cx="393540" cy="45687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lus Sign 8"/>
            <p:cNvSpPr/>
            <p:nvPr/>
          </p:nvSpPr>
          <p:spPr>
            <a:xfrm>
              <a:off x="7027768" y="5685095"/>
              <a:ext cx="393540" cy="45687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Isosceles Triangle 9"/>
          <p:cNvSpPr/>
          <p:nvPr/>
        </p:nvSpPr>
        <p:spPr>
          <a:xfrm flipV="1">
            <a:off x="1177302" y="1735824"/>
            <a:ext cx="7067232" cy="64239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57275" y="1672641"/>
            <a:ext cx="348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Conference Call Transcripts Information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8750" t="34189" r="67981" b="35128"/>
          <a:stretch/>
        </p:blipFill>
        <p:spPr>
          <a:xfrm>
            <a:off x="1816625" y="3085071"/>
            <a:ext cx="1454896" cy="1892348"/>
          </a:xfrm>
          <a:prstGeom prst="rect">
            <a:avLst/>
          </a:prstGeom>
        </p:spPr>
      </p:pic>
      <p:sp>
        <p:nvSpPr>
          <p:cNvPr id="13" name="Rectangle: Rounded Corners 12"/>
          <p:cNvSpPr/>
          <p:nvPr/>
        </p:nvSpPr>
        <p:spPr>
          <a:xfrm>
            <a:off x="1065542" y="5140955"/>
            <a:ext cx="7243079" cy="1505359"/>
          </a:xfrm>
          <a:prstGeom prst="roundRect">
            <a:avLst/>
          </a:prstGeom>
          <a:solidFill>
            <a:schemeClr val="tx2">
              <a:lumMod val="20000"/>
              <a:lumOff val="8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241389" y="5235528"/>
            <a:ext cx="42754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Size, Word, Sentence, Syllables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Readability Indices: Smog Index,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Number of Difficult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Loughran</a:t>
            </a:r>
            <a:r>
              <a:rPr lang="en-GB" sz="1400" dirty="0"/>
              <a:t> &amp; McDonald Lexicon.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Padding, Polarity, Subjectivity.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716109" y="5226736"/>
            <a:ext cx="427549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Positive vs Negative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Uncertainty, Constraint, Litigious terms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Strong, Medium and Weak modal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Grammatical/Syntax Sentiment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Degree Modifiers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177302" y="2420572"/>
            <a:ext cx="2506400" cy="627428"/>
          </a:xfrm>
          <a:prstGeom prst="roundRect">
            <a:avLst/>
          </a:prstGeom>
          <a:noFill/>
          <a:ln w="317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330960" y="2540000"/>
            <a:ext cx="258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Management Part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8640" y="2540000"/>
            <a:ext cx="258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Q&amp;A Part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5495302" y="2420572"/>
            <a:ext cx="2506400" cy="627428"/>
          </a:xfrm>
          <a:prstGeom prst="roundRect">
            <a:avLst/>
          </a:prstGeom>
          <a:noFill/>
          <a:ln w="317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/>
          <p:cNvSpPr/>
          <p:nvPr/>
        </p:nvSpPr>
        <p:spPr>
          <a:xfrm>
            <a:off x="8386885" y="5618285"/>
            <a:ext cx="729762" cy="56270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/>
          <p:cNvSpPr/>
          <p:nvPr/>
        </p:nvSpPr>
        <p:spPr>
          <a:xfrm>
            <a:off x="9188657" y="5235528"/>
            <a:ext cx="1337103" cy="141078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9249510" y="5600699"/>
            <a:ext cx="1205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+90 New Features</a:t>
            </a:r>
          </a:p>
        </p:txBody>
      </p:sp>
    </p:spTree>
    <p:extLst>
      <p:ext uri="{BB962C8B-B14F-4D97-AF65-F5344CB8AC3E}">
        <p14:creationId xmlns:p14="http://schemas.microsoft.com/office/powerpoint/2010/main" val="172289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EDA  - Word Clouds are not Useful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764" t="36173" r="47014" b="39999"/>
          <a:stretch/>
        </p:blipFill>
        <p:spPr>
          <a:xfrm>
            <a:off x="440266" y="2111370"/>
            <a:ext cx="5135034" cy="2528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5764" t="66174" r="47014" b="10122"/>
          <a:stretch/>
        </p:blipFill>
        <p:spPr>
          <a:xfrm>
            <a:off x="5880100" y="2116667"/>
            <a:ext cx="5135034" cy="2515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474" y="1752600"/>
            <a:ext cx="509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Profit Warning Companies Word Cloud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7156" y="1752600"/>
            <a:ext cx="509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/>
                </a:solidFill>
              </a:rPr>
              <a:t>Healthy Companies Word Cloud</a:t>
            </a:r>
          </a:p>
        </p:txBody>
      </p:sp>
    </p:spTree>
    <p:extLst>
      <p:ext uri="{BB962C8B-B14F-4D97-AF65-F5344CB8AC3E}">
        <p14:creationId xmlns:p14="http://schemas.microsoft.com/office/powerpoint/2010/main" val="398992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EDA  - When Clustering is Misleading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61" t="42815" r="45336" b="17179"/>
          <a:stretch/>
        </p:blipFill>
        <p:spPr>
          <a:xfrm>
            <a:off x="478475" y="2375484"/>
            <a:ext cx="4299885" cy="3042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139" t="22074" r="34736" b="21283"/>
          <a:stretch/>
        </p:blipFill>
        <p:spPr>
          <a:xfrm>
            <a:off x="6292641" y="2375484"/>
            <a:ext cx="4304012" cy="3179947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4923128" y="3330274"/>
            <a:ext cx="1172872" cy="9538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624840" y="1339697"/>
            <a:ext cx="4153520" cy="95410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sz="1000" dirty="0"/>
          </a:p>
          <a:p>
            <a:r>
              <a:rPr lang="en-GB" dirty="0"/>
              <a:t>Preliminary Analysis suggests 2 groups</a:t>
            </a:r>
          </a:p>
          <a:p>
            <a:endParaRPr lang="en-GB" dirty="0"/>
          </a:p>
          <a:p>
            <a:endParaRPr lang="en-GB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6629499" y="1317909"/>
            <a:ext cx="4153520" cy="9541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sz="1000" dirty="0"/>
          </a:p>
          <a:p>
            <a:pPr algn="ctr"/>
            <a:r>
              <a:rPr lang="en-GB" dirty="0"/>
              <a:t>Unfortunately not linked to Profit Warning events. </a:t>
            </a:r>
          </a:p>
          <a:p>
            <a:endParaRPr lang="en-GB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702733" y="5943599"/>
            <a:ext cx="97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 err="1"/>
              <a:t>FE_idx</a:t>
            </a:r>
            <a:r>
              <a:rPr lang="en-GB" sz="800" b="1" dirty="0"/>
              <a:t>:</a:t>
            </a:r>
            <a:r>
              <a:rPr lang="en-GB" sz="800" dirty="0"/>
              <a:t> </a:t>
            </a:r>
            <a:r>
              <a:rPr lang="en-GB" sz="800" dirty="0" err="1"/>
              <a:t>Flesch</a:t>
            </a:r>
            <a:r>
              <a:rPr lang="en-GB" sz="800" dirty="0"/>
              <a:t> Reading Ease (1948). Purpose: DoD materials and Life Insurance docs. Range 0-100 where 90-100 (Very easy) and 0-30 (Very Confusing). The index has been reversed - 0-10 (Very Easy) and 90-100 (Very Difficult) in order to homogenize with all the other indicators.</a:t>
            </a:r>
          </a:p>
          <a:p>
            <a:r>
              <a:rPr lang="en-GB" sz="800" dirty="0"/>
              <a:t>	</a:t>
            </a:r>
          </a:p>
          <a:p>
            <a:r>
              <a:rPr lang="en-GB" sz="800" b="1" dirty="0" err="1"/>
              <a:t>ARI_idx</a:t>
            </a:r>
            <a:r>
              <a:rPr lang="en-GB" sz="800" b="1" dirty="0"/>
              <a:t>:</a:t>
            </a:r>
            <a:r>
              <a:rPr lang="en-GB" sz="800" dirty="0"/>
              <a:t> Automatic Readability Index (1967): Purpose: General Text Readability Analysis. ARI formula outputs a number which approximates the grade level needed to comprehend the text. </a:t>
            </a:r>
          </a:p>
          <a:p>
            <a:endParaRPr lang="en-GB" sz="800" dirty="0"/>
          </a:p>
          <a:p>
            <a:r>
              <a:rPr lang="en-GB" sz="800" b="1" dirty="0"/>
              <a:t>Target:</a:t>
            </a:r>
            <a:r>
              <a:rPr lang="en-GB" sz="800" dirty="0"/>
              <a:t> Response Variable. 1 for profit warning companies and 0 for non-profit-warning companies.</a:t>
            </a:r>
          </a:p>
        </p:txBody>
      </p:sp>
    </p:spTree>
    <p:extLst>
      <p:ext uri="{BB962C8B-B14F-4D97-AF65-F5344CB8AC3E}">
        <p14:creationId xmlns:p14="http://schemas.microsoft.com/office/powerpoint/2010/main" val="168419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71236" y="2822331"/>
            <a:ext cx="3534508" cy="1239715"/>
          </a:xfrm>
          <a:prstGeom prst="rect">
            <a:avLst/>
          </a:prstGeom>
          <a:pattFill prst="pct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EDA  - PCA troubleshoots High Dimensionality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644" t="49630" r="43101" b="10257"/>
          <a:stretch/>
        </p:blipFill>
        <p:spPr>
          <a:xfrm>
            <a:off x="301719" y="1715476"/>
            <a:ext cx="5898202" cy="3885224"/>
          </a:xfrm>
          <a:prstGeom prst="rect">
            <a:avLst/>
          </a:prstGeom>
        </p:spPr>
      </p:pic>
      <p:sp>
        <p:nvSpPr>
          <p:cNvPr id="4" name="Arrow: Right 3"/>
          <p:cNvSpPr/>
          <p:nvPr/>
        </p:nvSpPr>
        <p:spPr>
          <a:xfrm>
            <a:off x="6049108" y="2839916"/>
            <a:ext cx="1160584" cy="123971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618532" y="2927835"/>
            <a:ext cx="2839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0000"/>
                </a:solidFill>
              </a:rPr>
              <a:t>17 Predictors reduce dramatically model complexity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4740" y="1381312"/>
            <a:ext cx="5073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143975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EDA - Feature Engineering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073" y="966442"/>
            <a:ext cx="681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XGB Model – Feature Importance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639" t="30000" r="30238" b="16297"/>
          <a:stretch/>
        </p:blipFill>
        <p:spPr>
          <a:xfrm>
            <a:off x="392073" y="1295393"/>
            <a:ext cx="6965460" cy="49953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2073" y="1295392"/>
            <a:ext cx="6965460" cy="11176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/>
          <p:cNvCxnSpPr>
            <a:cxnSpLocks/>
            <a:stCxn id="11" idx="3"/>
          </p:cNvCxnSpPr>
          <p:nvPr/>
        </p:nvCxnSpPr>
        <p:spPr>
          <a:xfrm flipV="1">
            <a:off x="7357533" y="1799164"/>
            <a:ext cx="2175930" cy="5503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7628467" y="2734733"/>
            <a:ext cx="3860800" cy="35559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7683500" y="2912294"/>
            <a:ext cx="3661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Percentage of positive sentiment in the management initial speech (</a:t>
            </a:r>
            <a:r>
              <a:rPr lang="en-GB" sz="1200" dirty="0" err="1"/>
              <a:t>v_pos_MD</a:t>
            </a:r>
            <a:r>
              <a:rPr lang="en-GB" sz="1200" dirty="0"/>
              <a:t>) is a gamechanger.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Overall transcript sentiment score (</a:t>
            </a:r>
            <a:r>
              <a:rPr lang="en-GB" sz="1200" dirty="0" err="1"/>
              <a:t>v_comp</a:t>
            </a:r>
            <a:r>
              <a:rPr lang="en-GB" sz="1200" dirty="0"/>
              <a:t>) is the second most relevant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Coleman </a:t>
            </a:r>
            <a:r>
              <a:rPr lang="en-GB" sz="1200" dirty="0" err="1"/>
              <a:t>Liau</a:t>
            </a:r>
            <a:r>
              <a:rPr lang="en-GB" sz="1200" dirty="0"/>
              <a:t> Index (</a:t>
            </a:r>
            <a:r>
              <a:rPr lang="en-GB" sz="1200" dirty="0" err="1"/>
              <a:t>CL_Grade_idx</a:t>
            </a:r>
            <a:r>
              <a:rPr lang="en-GB" sz="1200" dirty="0"/>
              <a:t>) is the most decisive readability index.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Positive terms (</a:t>
            </a:r>
            <a:r>
              <a:rPr lang="en-GB" sz="1200" dirty="0" err="1"/>
              <a:t>pos_perc_abs</a:t>
            </a:r>
            <a:r>
              <a:rPr lang="en-GB" sz="1200" dirty="0"/>
              <a:t>) according to </a:t>
            </a:r>
            <a:r>
              <a:rPr lang="en-GB" sz="1200" dirty="0" err="1"/>
              <a:t>Loughran</a:t>
            </a:r>
            <a:r>
              <a:rPr lang="en-GB" sz="1200" dirty="0"/>
              <a:t>-McDonald financial dictionary play an important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Particular Q&amp;A session indicators are important: the number of difficult words, syllables and words along with Q&amp;A neutral tone scoring. 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533463" y="1799163"/>
            <a:ext cx="8467" cy="85090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4. Machine Learning – Testing Models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8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Machine Learning  - Testing Models Comparison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621" t="36129" r="45985" b="18922"/>
          <a:stretch/>
        </p:blipFill>
        <p:spPr>
          <a:xfrm>
            <a:off x="1383225" y="1332880"/>
            <a:ext cx="8345418" cy="47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5. Machine Learning – Ensemble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1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283339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Machine Learning  - Ensemble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912383"/>
              </p:ext>
            </p:extLst>
          </p:nvPr>
        </p:nvGraphicFramePr>
        <p:xfrm>
          <a:off x="689336" y="985240"/>
          <a:ext cx="2458720" cy="5299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367496590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1837097868"/>
                    </a:ext>
                  </a:extLst>
                </a:gridCol>
              </a:tblGrid>
              <a:tr h="43609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Log-Loss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396300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MNB 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932709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BNB 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0.6579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2617874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9759402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 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68697895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Logit 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0985996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Logit 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7023697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8799642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6794898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 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443234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Logit 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0.3587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0278388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 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0.5277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97351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3203081" y="2275840"/>
            <a:ext cx="2693962" cy="289409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3264059" y="2479040"/>
            <a:ext cx="2720181" cy="310896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Top Corners Snipped 21"/>
          <p:cNvSpPr/>
          <p:nvPr/>
        </p:nvSpPr>
        <p:spPr>
          <a:xfrm>
            <a:off x="6085840" y="1459806"/>
            <a:ext cx="2401113" cy="1311668"/>
          </a:xfrm>
          <a:prstGeom prst="snip2Same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ENSEMBLE 1:</a:t>
            </a:r>
          </a:p>
          <a:p>
            <a:pPr algn="ctr"/>
            <a:r>
              <a:rPr lang="en-GB" sz="2200" dirty="0">
                <a:solidFill>
                  <a:schemeClr val="tx1"/>
                </a:solidFill>
              </a:rPr>
              <a:t>Total Data</a:t>
            </a:r>
          </a:p>
        </p:txBody>
      </p:sp>
      <p:sp>
        <p:nvSpPr>
          <p:cNvPr id="24" name="Rectangle: Top Corners Snipped 23"/>
          <p:cNvSpPr/>
          <p:nvPr/>
        </p:nvSpPr>
        <p:spPr>
          <a:xfrm flipV="1">
            <a:off x="6085840" y="4941422"/>
            <a:ext cx="2401113" cy="1306591"/>
          </a:xfrm>
          <a:prstGeom prst="snip2Same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6295729" y="5149163"/>
            <a:ext cx="2041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ENSEMBLE 3:</a:t>
            </a:r>
          </a:p>
          <a:p>
            <a:pPr algn="ctr"/>
            <a:r>
              <a:rPr lang="en-GB" sz="2200" dirty="0"/>
              <a:t>Min Log-Loss</a:t>
            </a:r>
          </a:p>
        </p:txBody>
      </p:sp>
      <p:cxnSp>
        <p:nvCxnSpPr>
          <p:cNvPr id="29" name="Straight Arrow Connector 28"/>
          <p:cNvCxnSpPr>
            <a:cxnSpLocks/>
            <a:endCxn id="24" idx="2"/>
          </p:cNvCxnSpPr>
          <p:nvPr/>
        </p:nvCxnSpPr>
        <p:spPr>
          <a:xfrm flipV="1">
            <a:off x="3203081" y="5594717"/>
            <a:ext cx="2882759" cy="92688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 flipV="1">
            <a:off x="3275875" y="4213185"/>
            <a:ext cx="2715567" cy="1877030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3182781" y="2019726"/>
            <a:ext cx="2793933" cy="27347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/>
          <p:cNvSpPr/>
          <p:nvPr/>
        </p:nvSpPr>
        <p:spPr>
          <a:xfrm>
            <a:off x="6120566" y="3223937"/>
            <a:ext cx="2363678" cy="1266076"/>
          </a:xfrm>
          <a:prstGeom prst="round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  <a:p>
            <a:pPr algn="ctr"/>
            <a:r>
              <a:rPr lang="en-GB" sz="2400" b="1" dirty="0">
                <a:solidFill>
                  <a:schemeClr val="tx1"/>
                </a:solidFill>
              </a:rPr>
              <a:t>ENSEMBLE 2:</a:t>
            </a:r>
          </a:p>
          <a:p>
            <a:pPr algn="ctr"/>
            <a:r>
              <a:rPr lang="en-GB" sz="2200" dirty="0">
                <a:solidFill>
                  <a:schemeClr val="tx1"/>
                </a:solidFill>
              </a:rPr>
              <a:t>Min GE &amp; Log-Loss</a:t>
            </a:r>
          </a:p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3231007" y="4791084"/>
            <a:ext cx="2789241" cy="673917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 flipV="1">
            <a:off x="3173631" y="3911723"/>
            <a:ext cx="2846617" cy="174058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3210283" y="3812426"/>
            <a:ext cx="2788360" cy="487564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/>
          <p:cNvSpPr/>
          <p:nvPr/>
        </p:nvSpPr>
        <p:spPr>
          <a:xfrm>
            <a:off x="8715734" y="1459806"/>
            <a:ext cx="1099595" cy="48252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8706258" y="812699"/>
            <a:ext cx="10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Log-Loss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646288" y="1984817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0.3615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84552" y="3655147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0.3676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646288" y="5318073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0.3775</a:t>
            </a:r>
          </a:p>
        </p:txBody>
      </p:sp>
      <p:sp>
        <p:nvSpPr>
          <p:cNvPr id="63" name="Rectangle: Rounded Corners 62"/>
          <p:cNvSpPr/>
          <p:nvPr/>
        </p:nvSpPr>
        <p:spPr>
          <a:xfrm>
            <a:off x="9898282" y="1438586"/>
            <a:ext cx="1099595" cy="48252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9888806" y="791479"/>
            <a:ext cx="10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Test Error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805802" y="1983347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0.2103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765992" y="3653677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0.1578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771193" y="5324560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0.1703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 flipV="1">
            <a:off x="3182781" y="5687299"/>
            <a:ext cx="2829582" cy="389792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742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6. Answers &amp; Work in Progress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15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835359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87364" y="2219288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7364" y="1737035"/>
            <a:ext cx="823077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2. Web scraping: The Quest for Data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87364" y="1255339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729548"/>
            <a:ext cx="823077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1. What is a Profit Warning?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87364" y="4139928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7364" y="3643791"/>
            <a:ext cx="823077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4. Machine Learning – Testing Models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90300" y="3154205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0300" y="2680744"/>
            <a:ext cx="823077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3. EDA and New Features Engineering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81505" y="5127592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1505" y="4631455"/>
            <a:ext cx="823077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5. Machine Learning – Ensemble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509954" y="6082534"/>
            <a:ext cx="8205257" cy="635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9954" y="5575163"/>
            <a:ext cx="820525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6. Answers &amp; Work in Progress </a:t>
            </a:r>
          </a:p>
        </p:txBody>
      </p:sp>
    </p:spTree>
    <p:extLst>
      <p:ext uri="{BB962C8B-B14F-4D97-AF65-F5344CB8AC3E}">
        <p14:creationId xmlns:p14="http://schemas.microsoft.com/office/powerpoint/2010/main" val="2602016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/>
          <p:cNvSpPr/>
          <p:nvPr/>
        </p:nvSpPr>
        <p:spPr>
          <a:xfrm>
            <a:off x="478474" y="940779"/>
            <a:ext cx="10336063" cy="2708030"/>
          </a:xfrm>
          <a:prstGeom prst="roundRect">
            <a:avLst/>
          </a:prstGeom>
          <a:solidFill>
            <a:srgbClr val="DD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NLP &amp; Profit Warnings – Answers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7863" y="1019111"/>
            <a:ext cx="766906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Are NLP tools useful to help equity research analysts?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Do conference call transcripts contain additional information?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Can we build tools that help flag profit warning risk?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Can we predict Profit Warnings using only NLP tools?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316" y="887280"/>
            <a:ext cx="2514599" cy="3139598"/>
          </a:xfrm>
          <a:prstGeom prst="rect">
            <a:avLst/>
          </a:prstGeom>
        </p:spPr>
      </p:pic>
      <p:sp>
        <p:nvSpPr>
          <p:cNvPr id="28" name="Rectangle: Rounded Corners 27"/>
          <p:cNvSpPr/>
          <p:nvPr/>
        </p:nvSpPr>
        <p:spPr>
          <a:xfrm>
            <a:off x="7447085" y="887279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8326316" y="910138"/>
            <a:ext cx="2136529" cy="2738671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305562" y="5153200"/>
            <a:ext cx="332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Analysis Outline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Key Information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497624" y="3941884"/>
            <a:ext cx="9930152" cy="27080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3226777" y="4020216"/>
            <a:ext cx="720099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NLP tools help to minimize Behavioural biases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NLP unveils new info embedded into call transcripts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NLP helps to build profit warning risk indicators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NLP usage is more advisable along with other info.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13" t="37948" r="58416" b="16282"/>
          <a:stretch/>
        </p:blipFill>
        <p:spPr>
          <a:xfrm>
            <a:off x="499186" y="3941086"/>
            <a:ext cx="2182468" cy="27183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6854" y="3937617"/>
            <a:ext cx="2136529" cy="2738671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07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NLP &amp; Profit Warnings – Work In Progress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562" y="5153200"/>
            <a:ext cx="332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Analysis Outline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Key Information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485900" y="3413554"/>
            <a:ext cx="7543897" cy="27080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837591" y="3483891"/>
            <a:ext cx="719220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Increase number of stocks analysed.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Span the time period studied at least 5 years.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Extend the analysis to other industries and countries.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Tag Management &amp; Analysts Speech separately.</a:t>
            </a:r>
          </a:p>
          <a:p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Add Neural Network Model to Ensemble.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6" t="18074" r="73533" b="41379"/>
          <a:stretch/>
        </p:blipFill>
        <p:spPr>
          <a:xfrm>
            <a:off x="4059880" y="896323"/>
            <a:ext cx="2622274" cy="23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74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 flipV="1">
            <a:off x="487364" y="3328429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3" y="2802636"/>
            <a:ext cx="9464160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14607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1. What is a Profit Warning?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62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/>
        </p:nvSpPr>
        <p:spPr>
          <a:xfrm>
            <a:off x="557606" y="1274885"/>
            <a:ext cx="9878863" cy="145073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What is a Profit Warning?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699" y="1477108"/>
            <a:ext cx="2708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</a:rPr>
              <a:t>PROFIT WARNING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3885" y="1677084"/>
            <a:ext cx="5037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When a company advises its earnings will not meet analyst expectations.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3587262" y="1723295"/>
            <a:ext cx="1116623" cy="55617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/>
          <p:cNvSpPr/>
          <p:nvPr/>
        </p:nvSpPr>
        <p:spPr>
          <a:xfrm>
            <a:off x="5943600" y="3193139"/>
            <a:ext cx="4492869" cy="319886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943600" y="3367453"/>
            <a:ext cx="449286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Profit warnings happens 2 or more weeks before earnings announcement.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6 months before investors are already pricing some profit warning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Profit warning day  might come with more than 20%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Underperformance persists in the long term.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25" name="Group 24"/>
          <p:cNvGrpSpPr/>
          <p:nvPr/>
        </p:nvGrpSpPr>
        <p:grpSpPr>
          <a:xfrm>
            <a:off x="557606" y="2971802"/>
            <a:ext cx="5385994" cy="3855685"/>
            <a:chOff x="557606" y="3377385"/>
            <a:chExt cx="4911210" cy="34501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21418" t="32000" r="42740" b="23462"/>
            <a:stretch/>
          </p:blipFill>
          <p:spPr>
            <a:xfrm>
              <a:off x="557606" y="3377385"/>
              <a:ext cx="4735363" cy="330999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545624" y="6642848"/>
              <a:ext cx="923192" cy="184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Arrow: Up-Down 25"/>
          <p:cNvSpPr/>
          <p:nvPr/>
        </p:nvSpPr>
        <p:spPr>
          <a:xfrm>
            <a:off x="2303582" y="4035615"/>
            <a:ext cx="114303" cy="1450785"/>
          </a:xfrm>
          <a:prstGeom prst="up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0000"/>
              </a:highligh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63917" y="6513367"/>
            <a:ext cx="1837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PW announcement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17885" y="4559481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-20% Average Loss PW day </a:t>
            </a:r>
          </a:p>
        </p:txBody>
      </p:sp>
    </p:spTree>
    <p:extLst>
      <p:ext uri="{BB962C8B-B14F-4D97-AF65-F5344CB8AC3E}">
        <p14:creationId xmlns:p14="http://schemas.microsoft.com/office/powerpoint/2010/main" val="1299392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Profit Warnings and NLP: Connecting The Dots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3675" y="1562684"/>
            <a:ext cx="6678463" cy="4337983"/>
            <a:chOff x="478475" y="1562684"/>
            <a:chExt cx="6678463" cy="43379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6966" t="6624" r="2590" b="7731"/>
            <a:stretch/>
          </p:blipFill>
          <p:spPr>
            <a:xfrm>
              <a:off x="478475" y="1562684"/>
              <a:ext cx="6678463" cy="433798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009292" y="1863969"/>
              <a:ext cx="2989385" cy="782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88023" y="4909037"/>
              <a:ext cx="1907931" cy="99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Oval 12"/>
          <p:cNvSpPr/>
          <p:nvPr/>
        </p:nvSpPr>
        <p:spPr>
          <a:xfrm>
            <a:off x="1339362" y="1213338"/>
            <a:ext cx="3341076" cy="25585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4750777" y="1950720"/>
            <a:ext cx="2095109" cy="54189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6847059" y="2011680"/>
            <a:ext cx="3993661" cy="4267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7005321" y="2210612"/>
            <a:ext cx="38353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Negative Tone in conference calls take time to reflect in price (cognitive dissonance).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Watch for differences in tone between analysts and management.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Readability indices helping to understand event probability.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Myopic short-term vocabulary  always a bad a omen.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Conference length always a good predictor of trouble.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Short Q&amp;A session despite analysts interest (lack of willingness to answer) always a red flag.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0" name="Rectangle: Diagonal Corners Snipped 19"/>
          <p:cNvSpPr/>
          <p:nvPr/>
        </p:nvSpPr>
        <p:spPr>
          <a:xfrm>
            <a:off x="6847059" y="1152378"/>
            <a:ext cx="3993661" cy="798342"/>
          </a:xfrm>
          <a:prstGeom prst="snip2DiagRect">
            <a:avLst/>
          </a:prstGeom>
          <a:solidFill>
            <a:schemeClr val="accent3">
              <a:alpha val="46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NLP meets Behavioural Finance</a:t>
            </a:r>
          </a:p>
        </p:txBody>
      </p:sp>
    </p:spTree>
    <p:extLst>
      <p:ext uri="{BB962C8B-B14F-4D97-AF65-F5344CB8AC3E}">
        <p14:creationId xmlns:p14="http://schemas.microsoft.com/office/powerpoint/2010/main" val="124059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Pentagon 31"/>
          <p:cNvSpPr/>
          <p:nvPr/>
        </p:nvSpPr>
        <p:spPr>
          <a:xfrm>
            <a:off x="569329" y="4643248"/>
            <a:ext cx="3329351" cy="1933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/>
          <p:cNvSpPr/>
          <p:nvPr/>
        </p:nvSpPr>
        <p:spPr>
          <a:xfrm>
            <a:off x="478474" y="923193"/>
            <a:ext cx="10336063" cy="3121269"/>
          </a:xfrm>
          <a:prstGeom prst="roundRect">
            <a:avLst/>
          </a:prstGeom>
          <a:solidFill>
            <a:srgbClr val="DD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NLP &amp; Profit Warnings – What’s the objective?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98680" y="4511364"/>
            <a:ext cx="67575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Only covers US companies.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Stock sample narrowed to capital goods industry.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Event Analysis profit warnings issued in 1Q17 and 4Q16.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Conference call transcripts for 1Q16,2Q16 and 3Q16 periods.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93 conference call transcripts analysed: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dirty="0"/>
              <a:t>42 transcripts from future profit warning stocks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dirty="0"/>
              <a:t>51 transcripts from healthy stocks.</a:t>
            </a:r>
          </a:p>
          <a:p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67863" y="1221334"/>
            <a:ext cx="7669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Are NLP tools useful to help equity research analysts?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Do conference call transcripts contain additional information?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Can we build tools that help flag profit warning risk?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Can we predict Profit Warnings using NLP tools?</a:t>
            </a:r>
          </a:p>
          <a:p>
            <a:endParaRPr lang="en-GB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316" y="887280"/>
            <a:ext cx="2514599" cy="3139598"/>
          </a:xfrm>
          <a:prstGeom prst="rect">
            <a:avLst/>
          </a:prstGeom>
        </p:spPr>
      </p:pic>
      <p:sp>
        <p:nvSpPr>
          <p:cNvPr id="28" name="Rectangle: Rounded Corners 27"/>
          <p:cNvSpPr/>
          <p:nvPr/>
        </p:nvSpPr>
        <p:spPr>
          <a:xfrm>
            <a:off x="7447085" y="887279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8326316" y="910138"/>
            <a:ext cx="2215661" cy="3116740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305562" y="5153200"/>
            <a:ext cx="332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Analysis Outline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Key Information</a:t>
            </a:r>
          </a:p>
        </p:txBody>
      </p:sp>
    </p:spTree>
    <p:extLst>
      <p:ext uri="{BB962C8B-B14F-4D97-AF65-F5344CB8AC3E}">
        <p14:creationId xmlns:p14="http://schemas.microsoft.com/office/powerpoint/2010/main" val="427545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2. Web scraping: The Quest for Data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4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4742" y="1328754"/>
            <a:ext cx="4228857" cy="2802352"/>
          </a:xfrm>
          <a:prstGeom prst="rect">
            <a:avLst/>
          </a:prstGeom>
          <a:noFill/>
          <a:ln w="3492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err="1">
                <a:solidFill>
                  <a:srgbClr val="FFC000"/>
                </a:solidFill>
              </a:rPr>
              <a:t>Webscraping</a:t>
            </a:r>
            <a:r>
              <a:rPr lang="en-US" sz="3000" dirty="0">
                <a:solidFill>
                  <a:srgbClr val="FFC000"/>
                </a:solidFill>
              </a:rPr>
              <a:t>: The Quest for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250" t="4000" r="17573" b="13835"/>
          <a:stretch/>
        </p:blipFill>
        <p:spPr>
          <a:xfrm>
            <a:off x="485382" y="1669896"/>
            <a:ext cx="4147625" cy="1891485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478475" y="1389714"/>
            <a:ext cx="4154532" cy="28018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http://www.rttnews.com/Calendar/ProfitWarnings.aspx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09826" y="1328754"/>
            <a:ext cx="4228857" cy="2802352"/>
          </a:xfrm>
          <a:prstGeom prst="rect">
            <a:avLst/>
          </a:prstGeom>
          <a:noFill/>
          <a:ln w="3492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/>
          <p:cNvSpPr/>
          <p:nvPr/>
        </p:nvSpPr>
        <p:spPr>
          <a:xfrm>
            <a:off x="6143559" y="1389714"/>
            <a:ext cx="4154532" cy="28018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http://seekingalpha.com/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7120" t="4388" r="31930" b="19765"/>
          <a:stretch/>
        </p:blipFill>
        <p:spPr>
          <a:xfrm>
            <a:off x="6143559" y="1711019"/>
            <a:ext cx="4154532" cy="18503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2354" y="3761774"/>
            <a:ext cx="35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Profit Warning Stocks Info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9033" y="3763704"/>
            <a:ext cx="35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Conference Call Transcripts Info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836335" y="4418777"/>
            <a:ext cx="7067232" cy="796901"/>
            <a:chOff x="1396495" y="5564672"/>
            <a:chExt cx="7067232" cy="7969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5480" y="5568032"/>
              <a:ext cx="2665679" cy="7935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l="10728" t="31314" r="12212" b="29117"/>
            <a:stretch/>
          </p:blipFill>
          <p:spPr>
            <a:xfrm>
              <a:off x="1396495" y="5599978"/>
              <a:ext cx="2230421" cy="64423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3981" y="5564672"/>
              <a:ext cx="1169746" cy="714845"/>
            </a:xfrm>
            <a:prstGeom prst="rect">
              <a:avLst/>
            </a:prstGeom>
          </p:spPr>
        </p:pic>
        <p:sp>
          <p:nvSpPr>
            <p:cNvPr id="30" name="Plus Sign 29"/>
            <p:cNvSpPr/>
            <p:nvPr/>
          </p:nvSpPr>
          <p:spPr>
            <a:xfrm>
              <a:off x="3727048" y="5694742"/>
              <a:ext cx="393540" cy="45687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Plus Sign 32"/>
            <p:cNvSpPr/>
            <p:nvPr/>
          </p:nvSpPr>
          <p:spPr>
            <a:xfrm>
              <a:off x="7027768" y="5685095"/>
              <a:ext cx="393540" cy="45687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Isosceles Triangle 34"/>
          <p:cNvSpPr/>
          <p:nvPr/>
        </p:nvSpPr>
        <p:spPr>
          <a:xfrm flipV="1">
            <a:off x="1836335" y="5217456"/>
            <a:ext cx="7067232" cy="64239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1836335" y="5975599"/>
            <a:ext cx="706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+200 stocks information for 1Q17 and 2016</a:t>
            </a:r>
          </a:p>
        </p:txBody>
      </p:sp>
    </p:spTree>
    <p:extLst>
      <p:ext uri="{BB962C8B-B14F-4D97-AF65-F5344CB8AC3E}">
        <p14:creationId xmlns:p14="http://schemas.microsoft.com/office/powerpoint/2010/main" val="737154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3. EDA and New Feature Engineering 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061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8722</TotalTime>
  <Words>899</Words>
  <Application>Microsoft Office PowerPoint</Application>
  <PresentationFormat>Widescreen</PresentationFormat>
  <Paragraphs>203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Trebuchet MS</vt:lpstr>
      <vt:lpstr>Wingdings</vt:lpstr>
      <vt:lpstr>Wingdings 3</vt:lpstr>
      <vt:lpstr>Facet</vt:lpstr>
      <vt:lpstr>   Predicting Profit Warnings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Planetary Project</dc:title>
  <dc:creator>Carlos Salas Najera</dc:creator>
  <cp:lastModifiedBy>Carlos Salas Najera</cp:lastModifiedBy>
  <cp:revision>304</cp:revision>
  <cp:lastPrinted>2017-01-28T23:25:01Z</cp:lastPrinted>
  <dcterms:created xsi:type="dcterms:W3CDTF">2015-08-23T12:20:54Z</dcterms:created>
  <dcterms:modified xsi:type="dcterms:W3CDTF">2017-04-02T00:24:42Z</dcterms:modified>
</cp:coreProperties>
</file>